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  <p:sldMasterId id="2147483675" r:id="rId3"/>
  </p:sldMasterIdLst>
  <p:notesMasterIdLst>
    <p:notesMasterId r:id="rId10"/>
  </p:notesMasterIdLst>
  <p:sldIdLst>
    <p:sldId id="259" r:id="rId4"/>
    <p:sldId id="260" r:id="rId5"/>
    <p:sldId id="261" r:id="rId6"/>
    <p:sldId id="268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rbel" panose="020B0503020204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01" autoAdjust="0"/>
  </p:normalViewPr>
  <p:slideViewPr>
    <p:cSldViewPr snapToGrid="0">
      <p:cViewPr>
        <p:scale>
          <a:sx n="80" d="100"/>
          <a:sy n="80" d="100"/>
        </p:scale>
        <p:origin x="682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 rot="5400000">
            <a:off x="7413033" y="2022229"/>
            <a:ext cx="5897562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 rot="5400000">
            <a:off x="1876063" y="-763227"/>
            <a:ext cx="5897562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dt" idx="10"/>
          </p:nvPr>
        </p:nvSpPr>
        <p:spPr>
          <a:xfrm>
            <a:off x="838200" y="6422854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ftr" idx="11"/>
          </p:nvPr>
        </p:nvSpPr>
        <p:spPr>
          <a:xfrm>
            <a:off x="3776135" y="6422854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ldNum" idx="12"/>
          </p:nvPr>
        </p:nvSpPr>
        <p:spPr>
          <a:xfrm>
            <a:off x="8073048" y="6422854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ctrTitle"/>
          </p:nvPr>
        </p:nvSpPr>
        <p:spPr>
          <a:xfrm>
            <a:off x="365760" y="2166368"/>
            <a:ext cx="11471565" cy="173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Corbel"/>
              <a:buNone/>
              <a:defRPr sz="6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1524000" y="3970318"/>
            <a:ext cx="9144000" cy="1309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913359" y="2011680"/>
            <a:ext cx="1036320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sz="6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833191" y="3984403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914396" y="2011680"/>
            <a:ext cx="487680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2"/>
          </p:nvPr>
        </p:nvSpPr>
        <p:spPr>
          <a:xfrm>
            <a:off x="6400800" y="2011680"/>
            <a:ext cx="487680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914400" y="1913470"/>
            <a:ext cx="4876800" cy="74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2"/>
          </p:nvPr>
        </p:nvSpPr>
        <p:spPr>
          <a:xfrm>
            <a:off x="914400" y="2656566"/>
            <a:ext cx="48768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3"/>
          </p:nvPr>
        </p:nvSpPr>
        <p:spPr>
          <a:xfrm>
            <a:off x="6400571" y="1913470"/>
            <a:ext cx="4876800" cy="74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4"/>
          </p:nvPr>
        </p:nvSpPr>
        <p:spPr>
          <a:xfrm>
            <a:off x="6400571" y="2656564"/>
            <a:ext cx="48768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orbel"/>
              <a:buNone/>
              <a:defRPr sz="6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C8C8C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u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body" idx="1"/>
          </p:nvPr>
        </p:nvSpPr>
        <p:spPr>
          <a:xfrm>
            <a:off x="914400" y="2148840"/>
            <a:ext cx="6096000" cy="384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2"/>
          </p:nvPr>
        </p:nvSpPr>
        <p:spPr>
          <a:xfrm>
            <a:off x="7856757" y="2147490"/>
            <a:ext cx="3413760" cy="3432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oto Sans Symbols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6"/>
          <p:cNvSpPr>
            <a:spLocks noGrp="1"/>
          </p:cNvSpPr>
          <p:nvPr>
            <p:ph type="pic" idx="2"/>
          </p:nvPr>
        </p:nvSpPr>
        <p:spPr>
          <a:xfrm>
            <a:off x="914400" y="2211494"/>
            <a:ext cx="6339840" cy="3840480"/>
          </a:xfrm>
          <a:prstGeom prst="rect">
            <a:avLst/>
          </a:prstGeom>
          <a:solidFill>
            <a:srgbClr val="EBEDEE"/>
          </a:solidFill>
          <a:ln>
            <a:noFill/>
          </a:ln>
        </p:spPr>
        <p:txBody>
          <a:bodyPr spcFirstLastPara="1" wrap="square" lIns="91425" tIns="36575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body" idx="1"/>
          </p:nvPr>
        </p:nvSpPr>
        <p:spPr>
          <a:xfrm>
            <a:off x="7847135" y="2150621"/>
            <a:ext cx="341376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oto Sans Symbols"/>
              <a:buNone/>
              <a:defRPr sz="17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 rot="5400000">
            <a:off x="3991839" y="-1066800"/>
            <a:ext cx="4206240" cy="10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xfrm rot="5400000">
            <a:off x="7542416" y="2227810"/>
            <a:ext cx="5638800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xfrm rot="5400000">
            <a:off x="2005447" y="-557646"/>
            <a:ext cx="5638800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8" name="Google Shape;188;p28"/>
          <p:cNvSpPr txBox="1">
            <a:spLocks noGrp="1"/>
          </p:cNvSpPr>
          <p:nvPr>
            <p:ph type="dt" idx="10"/>
          </p:nvPr>
        </p:nvSpPr>
        <p:spPr>
          <a:xfrm>
            <a:off x="838202" y="6422858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ftr" idx="11"/>
          </p:nvPr>
        </p:nvSpPr>
        <p:spPr>
          <a:xfrm>
            <a:off x="3776136" y="6422858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sldNum" idx="12"/>
          </p:nvPr>
        </p:nvSpPr>
        <p:spPr>
          <a:xfrm>
            <a:off x="8073051" y="6422858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1205344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30391" y="2011680"/>
            <a:ext cx="47548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oto Sans Symbols"/>
              <a:buNone/>
              <a:defRPr sz="21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1207008" y="2656566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231230" y="1913470"/>
            <a:ext cx="4754880" cy="74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Noto Sans Symbols"/>
              <a:buNone/>
              <a:defRPr sz="21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231230" y="2656564"/>
            <a:ext cx="475488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1207008" y="2120054"/>
            <a:ext cx="612648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7789023" y="2147486"/>
            <a:ext cx="3200400" cy="3432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1280160" y="2211494"/>
            <a:ext cx="6126480" cy="3931920"/>
          </a:xfrm>
          <a:prstGeom prst="rect">
            <a:avLst/>
          </a:prstGeom>
          <a:solidFill>
            <a:srgbClr val="EBEDEE"/>
          </a:solidFill>
          <a:ln>
            <a:noFill/>
          </a:ln>
        </p:spPr>
        <p:txBody>
          <a:bodyPr spcFirstLastPara="1" wrap="square" lIns="91425" tIns="36575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790688" y="2150621"/>
            <a:ext cx="3200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91839" y="-777240"/>
            <a:ext cx="4206240" cy="978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dt" idx="10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ftr" idx="11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ldNum" idx="12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913359" y="2011680"/>
            <a:ext cx="10363200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dt" idx="10"/>
          </p:nvPr>
        </p:nvSpPr>
        <p:spPr>
          <a:xfrm>
            <a:off x="908745" y="6422858"/>
            <a:ext cx="34600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ftr" idx="11"/>
          </p:nvPr>
        </p:nvSpPr>
        <p:spPr>
          <a:xfrm>
            <a:off x="5588002" y="6422858"/>
            <a:ext cx="54141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ldNum" idx="12"/>
          </p:nvPr>
        </p:nvSpPr>
        <p:spPr>
          <a:xfrm>
            <a:off x="11020185" y="6422858"/>
            <a:ext cx="94626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://sparc.eng.auburn.edu/" TargetMode="External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mailto:sparc.auburn@gmail.com" TargetMode="External"/><Relationship Id="rId5" Type="http://schemas.openxmlformats.org/officeDocument/2006/relationships/hyperlink" Target="https://sparc-auburn.slack.com/messages/general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s://github.com/SPARC-Auburn" TargetMode="External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8" name="Google Shape;218;p32"/>
          <p:cNvSpPr/>
          <p:nvPr/>
        </p:nvSpPr>
        <p:spPr>
          <a:xfrm>
            <a:off x="4654295" y="-2"/>
            <a:ext cx="7537703" cy="68580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19" name="Google Shape;219;p32"/>
          <p:cNvSpPr txBox="1">
            <a:spLocks noGrp="1"/>
          </p:cNvSpPr>
          <p:nvPr>
            <p:ph type="title"/>
          </p:nvPr>
        </p:nvSpPr>
        <p:spPr>
          <a:xfrm>
            <a:off x="689616" y="361990"/>
            <a:ext cx="3709991" cy="77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ABOUT SPARC</a:t>
            </a:r>
            <a:endParaRPr>
              <a:latin typeface="Corbel" panose="020B0503020204020204" pitchFamily="34" charset="0"/>
            </a:endParaRPr>
          </a:p>
        </p:txBody>
      </p:sp>
      <p:sp>
        <p:nvSpPr>
          <p:cNvPr id="220" name="Google Shape;220;p32"/>
          <p:cNvSpPr txBox="1">
            <a:spLocks noGrp="1"/>
          </p:cNvSpPr>
          <p:nvPr>
            <p:ph type="body" idx="1"/>
          </p:nvPr>
        </p:nvSpPr>
        <p:spPr>
          <a:xfrm>
            <a:off x="4955881" y="0"/>
            <a:ext cx="6934534" cy="3441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Creates and fosters an environment of creativity and innovation through collaborative projects.</a:t>
            </a:r>
            <a:endParaRPr>
              <a:latin typeface="Corbel" panose="020B0503020204020204" pitchFamily="34" charset="0"/>
            </a:endParaRPr>
          </a:p>
          <a:p>
            <a:pPr marL="182880" marR="0" lvl="0" indent="-18288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A place to test out ideas, integrate concepts learned in class, and learn skills that will be instrumental when working in the workforce.</a:t>
            </a:r>
            <a:endParaRPr>
              <a:latin typeface="Corbel" panose="020B0503020204020204" pitchFamily="34" charset="0"/>
            </a:endParaRPr>
          </a:p>
          <a:p>
            <a:pPr marL="182880" marR="0" lvl="0" indent="-18288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No prior experience is required, only a willingness to learn.</a:t>
            </a:r>
            <a:endParaRPr>
              <a:latin typeface="Corbel" panose="020B0503020204020204" pitchFamily="34" charset="0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301585" y="1177049"/>
            <a:ext cx="4098022" cy="210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Lab: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   - </a:t>
            </a: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Broun 367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General Meetings: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   - </a:t>
            </a: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Tuesdays @ 6 in Broun 125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highlight>
                <a:srgbClr val="000000"/>
              </a:highlight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Project Meetings: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   - </a:t>
            </a: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Various Times during week</a:t>
            </a:r>
            <a:endParaRPr/>
          </a:p>
        </p:txBody>
      </p:sp>
      <p:pic>
        <p:nvPicPr>
          <p:cNvPr id="222" name="Google Shape;222;p32" descr="https://lh3.googleusercontent.com/qDY19QfTScEBLo5_f1o5B1oHvQgxuJ3dKalWrLEemkUihxUY-U4h2aYwcI7uXekqw1VezSZr6dMfxXlffYW79x2K56EvelEHkAZk1CikuVhJfRQIYiGjn-q9iB505VfNCfzIYbaNzjUCzKW7j6tDCfVNBqQRBQLcvfGuSnJL9jQCCMAvceQ3Y1Tveu9II-_YwALh1StB6c-4PN7qZ4b2V6_J5ieBKPcKw2SHvkW9HDq4sGsQp0Qa4bDF1QzbPvVZE8rjHCkfID87eCPMpu9WuvB1TiWUtEwSyuoDl2aK43TsSfY6c1XHlP9xkJWOA8jL5OGgQfYnun3csN_sioF9GZ0iWLNfL9yMKhMhMJ-CNiCBZHZyblELUWhukdwU1rlYUDRnS3UZ9tAejzsxqQH2T4ul82gOzTd6sdVKLx5Rdf_M5wNJpKJpHdk88gKsLJIazh9LIzTXpg2u82ti72IgIeR_ZbxYaBOYNhVV9vsv6uIiz2qMzel26Z11724CPOUZWWDnJkffZ1VjVioH3nStkHrHCqfQCMu869e1f3B0GgfZok0kOYFmmqSlNrBz8Ya3JQ-ltuo2IeHOvKu5MmzeUXtJiadgXcNKScLt1q_a=w1921-h717-no"/>
          <p:cNvPicPr preferRelativeResize="0"/>
          <p:nvPr/>
        </p:nvPicPr>
        <p:blipFill rotWithShape="1">
          <a:blip r:embed="rId3">
            <a:alphaModFix/>
          </a:blip>
          <a:srcRect t="15869" b="6278"/>
          <a:stretch/>
        </p:blipFill>
        <p:spPr>
          <a:xfrm>
            <a:off x="-2" y="3314700"/>
            <a:ext cx="12192000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3" descr="A picture containing wall, indoor, table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20731" y="-7046"/>
            <a:ext cx="4266889" cy="320016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>
            <a:spLocks noGrp="1"/>
          </p:cNvSpPr>
          <p:nvPr>
            <p:ph type="title"/>
          </p:nvPr>
        </p:nvSpPr>
        <p:spPr>
          <a:xfrm>
            <a:off x="301585" y="307610"/>
            <a:ext cx="1618281" cy="1326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lang="en-US" sz="4000" b="0" i="0" u="none" strike="noStrike" cap="none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OUR </a:t>
            </a:r>
            <a:br>
              <a:rPr lang="en-US" sz="4000" b="0" i="0" u="none" strike="noStrike" cap="none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</a:br>
            <a:r>
              <a:rPr lang="en-US" sz="4000" b="0" i="0" u="none" strike="noStrike" cap="none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LAB</a:t>
            </a:r>
            <a:endParaRPr>
              <a:latin typeface="Corbel" panose="020B0503020204020204" pitchFamily="34" charset="0"/>
            </a:endParaRPr>
          </a:p>
        </p:txBody>
      </p:sp>
      <p:sp>
        <p:nvSpPr>
          <p:cNvPr id="229" name="Google Shape;229;p33"/>
          <p:cNvSpPr txBox="1"/>
          <p:nvPr/>
        </p:nvSpPr>
        <p:spPr>
          <a:xfrm>
            <a:off x="301585" y="2288720"/>
            <a:ext cx="1236063" cy="66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Broun Hall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rbe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Room 367</a:t>
            </a:r>
            <a:endParaRPr/>
          </a:p>
        </p:txBody>
      </p:sp>
      <p:pic>
        <p:nvPicPr>
          <p:cNvPr id="230" name="Google Shape;230;p33" descr="https://lh3.googleusercontent.com/fiNoDqU1M6MXvKBA12HarNLwVbOhi9yWp606HStkJIF4wrDHqh59uiI718pFXKQHhHAZq1845_q6ZqG9uwkDf2kMoEq5eexdGXB9x-T7_jNeojVNCvcQrxMi6evmzA-_jnpAU6E8NngnSOcMhMWer3NiM8yNhPYPFmeAwpKOUytk27Y8BTuaN5-AqJYk8bYEPBqxzNwb3lcgYBAwJPtq4wddqqrfe6G8CSdbO6_yCZrp63DY2Qo8UcZAi-CCL88ld1VoYAgfvsCK71-Dic-Uu_g9ICkQAwh4g3BtLMErE-9T5zTnhqmbKhOxnr17uo4_zhrSji9rZrJRN2rxtS7dWG-0F_bTfWZyp0HGITrnu0Ntffq3SW3Ii1_zVo0VpY-DsWRtslZC7v5G-TkwYVrBaMcq5F_ip0klScHOaozRRQScUJb0FfcQSqJWxymhjM9BrK7a0Urxp3bp1LzzjWk4S7MSbycLDOvNGqZrrg5hsMTlE7x2c-2gx63pjgxZuc039bG6lGzQbHBS165mkzeCj9q3wnENaS0MAaPlSfBBSRUgCkbZDBeM8Fax0EIGaY1UgJk9VDwQjUkH4zAjk3AzqCegHOHVw1v1jE8HjaNB=w1240-h930-no"/>
          <p:cNvPicPr preferRelativeResize="0"/>
          <p:nvPr/>
        </p:nvPicPr>
        <p:blipFill rotWithShape="1">
          <a:blip r:embed="rId4">
            <a:alphaModFix/>
          </a:blip>
          <a:srcRect l="23587"/>
          <a:stretch/>
        </p:blipFill>
        <p:spPr>
          <a:xfrm>
            <a:off x="8920262" y="-33485"/>
            <a:ext cx="3271736" cy="3211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3" descr="https://lh3.googleusercontent.com/qDY19QfTScEBLo5_f1o5B1oHvQgxuJ3dKalWrLEemkUihxUY-U4h2aYwcI7uXekqw1VezSZr6dMfxXlffYW79x2K56EvelEHkAZk1CikuVhJfRQIYiGjn-q9iB505VfNCfzIYbaNzjUCzKW7j6tDCfVNBqQRBQLcvfGuSnJL9jQCCMAvceQ3Y1Tveu9II-_YwALh1StB6c-4PN7qZ4b2V6_J5ieBKPcKw2SHvkW9HDq4sGsQp0Qa4bDF1QzbPvVZE8rjHCkfID87eCPMpu9WuvB1TiWUtEwSyuoDl2aK43TsSfY6c1XHlP9xkJWOA8jL5OGgQfYnun3csN_sioF9GZ0iWLNfL9yMKhMhMJ-CNiCBZHZyblELUWhukdwU1rlYUDRnS3UZ9tAejzsxqQH2T4ul82gOzTd6sdVKLx5Rdf_M5wNJpKJpHdk88gKsLJIazh9LIzTXpg2u82ti72IgIeR_ZbxYaBOYNhVV9vsv6uIiz2qMzel26Z11724CPOUZWWDnJkffZ1VjVioH3nStkHrHCqfQCMu869e1f3B0GgfZok0kOYFmmqSlNrBz8Ya3JQ-ltuo2IeHOvKu5MmzeUXtJiadgXcNKScLt1q_a=w1921-h717-no"/>
          <p:cNvPicPr preferRelativeResize="0"/>
          <p:nvPr/>
        </p:nvPicPr>
        <p:blipFill rotWithShape="1">
          <a:blip r:embed="rId5">
            <a:alphaModFix/>
          </a:blip>
          <a:srcRect t="12861" b="6278"/>
          <a:stretch/>
        </p:blipFill>
        <p:spPr>
          <a:xfrm>
            <a:off x="-2" y="3177743"/>
            <a:ext cx="12192000" cy="3680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3" descr="A picture containing indoor, floor, table, wall&#10;&#10;Description generated with very high confidence"/>
          <p:cNvPicPr preferRelativeResize="0"/>
          <p:nvPr/>
        </p:nvPicPr>
        <p:blipFill rotWithShape="1">
          <a:blip r:embed="rId6">
            <a:alphaModFix/>
          </a:blip>
          <a:srcRect l="12703" r="6740"/>
          <a:stretch/>
        </p:blipFill>
        <p:spPr>
          <a:xfrm>
            <a:off x="2024196" y="0"/>
            <a:ext cx="3413156" cy="3177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/>
          <p:nvPr/>
        </p:nvSpPr>
        <p:spPr>
          <a:xfrm>
            <a:off x="6119691" y="0"/>
            <a:ext cx="6069743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38" name="Google Shape;238;p34"/>
          <p:cNvSpPr/>
          <p:nvPr/>
        </p:nvSpPr>
        <p:spPr>
          <a:xfrm>
            <a:off x="0" y="0"/>
            <a:ext cx="6125497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39" name="Google Shape;239;p34"/>
          <p:cNvSpPr/>
          <p:nvPr/>
        </p:nvSpPr>
        <p:spPr>
          <a:xfrm>
            <a:off x="6119691" y="176109"/>
            <a:ext cx="6069743" cy="16459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6449961" y="284176"/>
            <a:ext cx="50949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lang="en-US" sz="4000" b="0" i="0" u="none" strike="noStrike" cap="none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HOW TO BECOME A MEMBER</a:t>
            </a:r>
            <a:endParaRPr>
              <a:latin typeface="Corbel" panose="020B0503020204020204" pitchFamily="34" charset="0"/>
            </a:endParaRPr>
          </a:p>
        </p:txBody>
      </p:sp>
      <p:sp>
        <p:nvSpPr>
          <p:cNvPr id="241" name="Google Shape;241;p34"/>
          <p:cNvSpPr txBox="1">
            <a:spLocks noGrp="1"/>
          </p:cNvSpPr>
          <p:nvPr>
            <p:ph type="body" idx="1"/>
          </p:nvPr>
        </p:nvSpPr>
        <p:spPr>
          <a:xfrm>
            <a:off x="6454363" y="2011680"/>
            <a:ext cx="5090578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marR="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</a:pPr>
            <a:r>
              <a:rPr lang="en-US" sz="22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Log 5 constructive hours in the lab</a:t>
            </a:r>
            <a:endParaRPr>
              <a:latin typeface="Corbel" panose="020B0503020204020204" pitchFamily="34" charset="0"/>
            </a:endParaRPr>
          </a:p>
          <a:p>
            <a:pPr marL="411480" marR="0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Write the times on the sheet on the clipboard next to the door.</a:t>
            </a:r>
            <a:endParaRPr>
              <a:latin typeface="Corbel" panose="020B0503020204020204" pitchFamily="34" charset="0"/>
            </a:endParaRPr>
          </a:p>
          <a:p>
            <a:pPr marL="182880" marR="0" lvl="0" indent="-18288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</a:pPr>
            <a:r>
              <a:rPr lang="en-US" sz="22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Contact us at sparc.auburn@gmail.com</a:t>
            </a:r>
            <a:endParaRPr>
              <a:latin typeface="Corbel" panose="020B0503020204020204" pitchFamily="34" charset="0"/>
            </a:endParaRPr>
          </a:p>
          <a:p>
            <a:pPr marL="182880" marR="0" lvl="0" indent="-18288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</a:pPr>
            <a:r>
              <a:rPr lang="en-US" sz="22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We will respond with the instructions to get an access code.</a:t>
            </a:r>
            <a:endParaRPr>
              <a:latin typeface="Corbel" panose="020B0503020204020204" pitchFamily="34" charset="0"/>
            </a:endParaRPr>
          </a:p>
          <a:p>
            <a:pPr marL="182880" marR="0" lvl="0" indent="-43179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lt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</p:txBody>
      </p:sp>
      <p:pic>
        <p:nvPicPr>
          <p:cNvPr id="242" name="Google Shape;242;p34" descr="https://lh3.googleusercontent.com/mD1R-EuZjJBiSmcnuBL1fx4xKcQTh-kwR7n6Xi3-ihlqjWcyOo5PfPUHJeJ4O0fmj69ay4iDDHvRZdv4G_xrEmMJz8iY2CxlU5Wzha6qn0HCy-kO_Nj6Ety5wuUobkKYHEZiM6qS07yyZ8FuoK4SgXZcOr5KP5yqroa1TSHCYrtHQyWF5bZ8eV153aTBOMxZ6ITId0E7R57svucPV-iw1iaefWuiahFzJdMZQNPgAc8xAAFkIGFnWIiKI2eqAsTREAkNKQw-wvh7ST6FjFZUxefJRPwGE0DqFMaTCVk35UnC2QN3xvZB3WNLc4LTmJfj4BnHQ-P1asLFgt_zVGmvDxe5kv1xglZBwStDqVHr6wEcRaFmfKk-K0u0b379do1lFlmTLSCfvZQbtk_5dvb2PJ1uzhvpDCdzJ7TfvSZhr5ddnJNeeBGJBzT5KyQjcr_gXGoODoNEFdZ3i-EQIsFBUlB1mM7psN8IuYl_7KXyKsbBMmxL6G1F4WN9Ox6zgRncnca5nSh7gKFP3x4FVnYm2zGg5dIoAoscdpK3Ko8x9-4pEz03u35C4--ThFIQ8LqCpTB8vGFt69Ib4sRClQXOUiw8xV8nSzGgssG0Lkbn=w698-h930-no"/>
          <p:cNvPicPr preferRelativeResize="0"/>
          <p:nvPr/>
        </p:nvPicPr>
        <p:blipFill rotWithShape="1">
          <a:blip r:embed="rId3">
            <a:alphaModFix/>
          </a:blip>
          <a:srcRect l="19937" t="2146" b="8052"/>
          <a:stretch/>
        </p:blipFill>
        <p:spPr>
          <a:xfrm>
            <a:off x="902489" y="268089"/>
            <a:ext cx="4253171" cy="6356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65B67F-76AB-46D3-A406-9A1EF1DBC108}"/>
              </a:ext>
            </a:extLst>
          </p:cNvPr>
          <p:cNvSpPr/>
          <p:nvPr/>
        </p:nvSpPr>
        <p:spPr>
          <a:xfrm>
            <a:off x="0" y="0"/>
            <a:ext cx="4499736" cy="694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Google Shape;292;p41"/>
          <p:cNvSpPr txBox="1">
            <a:spLocks noGrp="1"/>
          </p:cNvSpPr>
          <p:nvPr>
            <p:ph type="title" idx="4294967295"/>
          </p:nvPr>
        </p:nvSpPr>
        <p:spPr>
          <a:xfrm>
            <a:off x="0" y="284163"/>
            <a:ext cx="6538913" cy="150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orbel"/>
              <a:buNone/>
            </a:pPr>
            <a:r>
              <a:rPr lang="en-US" sz="4000" b="0" i="0" u="none" strike="noStrike" cap="none" dirty="0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Projects</a:t>
            </a:r>
            <a:endParaRPr dirty="0">
              <a:latin typeface="Corbel" panose="020B0503020204020204" pitchFamily="34" charset="0"/>
            </a:endParaRPr>
          </a:p>
        </p:txBody>
      </p:sp>
      <p:pic>
        <p:nvPicPr>
          <p:cNvPr id="10" name="Google Shape;311;p43">
            <a:extLst>
              <a:ext uri="{FF2B5EF4-FFF2-40B4-BE49-F238E27FC236}">
                <a16:creationId xmlns:a16="http://schemas.microsoft.com/office/drawing/2014/main" id="{17BDE423-5022-40A3-BDF4-8DA4045A437D}"/>
              </a:ext>
            </a:extLst>
          </p:cNvPr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4768840" y="530949"/>
            <a:ext cx="2833871" cy="212403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1"/>
          <p:cNvSpPr txBox="1"/>
          <p:nvPr/>
        </p:nvSpPr>
        <p:spPr>
          <a:xfrm>
            <a:off x="62876" y="2487273"/>
            <a:ext cx="2571980" cy="69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IEEE </a:t>
            </a:r>
          </a:p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 err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Southeastcon</a:t>
            </a: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 Robotics Team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95" name="Google Shape;295;p41" descr="competition arena"/>
          <p:cNvSpPr/>
          <p:nvPr/>
        </p:nvSpPr>
        <p:spPr>
          <a:xfrm>
            <a:off x="6343650" y="2809875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96" name="Google Shape;296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9896" y="427896"/>
            <a:ext cx="4041207" cy="290742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93;p41">
            <a:extLst>
              <a:ext uri="{FF2B5EF4-FFF2-40B4-BE49-F238E27FC236}">
                <a16:creationId xmlns:a16="http://schemas.microsoft.com/office/drawing/2014/main" id="{D1E88BE8-79B0-4712-8C60-8EA3579D708D}"/>
              </a:ext>
            </a:extLst>
          </p:cNvPr>
          <p:cNvSpPr txBox="1"/>
          <p:nvPr/>
        </p:nvSpPr>
        <p:spPr>
          <a:xfrm>
            <a:off x="4899785" y="3009902"/>
            <a:ext cx="2571980" cy="69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Bomb Disposal Robot Reverse Engineering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1" name="Google Shape;305;p42" descr="A close up of a device&#10;&#10;Description generated with high confidence">
            <a:extLst>
              <a:ext uri="{FF2B5EF4-FFF2-40B4-BE49-F238E27FC236}">
                <a16:creationId xmlns:a16="http://schemas.microsoft.com/office/drawing/2014/main" id="{77C04A46-17B3-4FB0-98C3-7FB27C4DE16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75159" y="176031"/>
            <a:ext cx="3995828" cy="2833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93;p41">
            <a:extLst>
              <a:ext uri="{FF2B5EF4-FFF2-40B4-BE49-F238E27FC236}">
                <a16:creationId xmlns:a16="http://schemas.microsoft.com/office/drawing/2014/main" id="{6BE03DE0-C452-4732-B897-9FE9D84AB842}"/>
              </a:ext>
            </a:extLst>
          </p:cNvPr>
          <p:cNvSpPr txBox="1"/>
          <p:nvPr/>
        </p:nvSpPr>
        <p:spPr>
          <a:xfrm>
            <a:off x="8715490" y="3009902"/>
            <a:ext cx="2571980" cy="69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Quadcopter Package Delivery System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3" name="Google Shape;330;p45" descr="https://lh3.googleusercontent.com/qbJv02GLpfRkMWUkn6IEPBSlC1Vkm2_mDBcvH5w-Knwh4TP2c88KGYOzeUdASp94K0fex3MbvRoUczTYzsJFjza8714jwBughEy-MR7r0l6zHDniulCO3M-64fyab__GKc7WQFLhkkJswjPN-5bHgjyRbh0m6vzJhcEQ9lnzvRPqaONIO8H-9BCMZeROk4hW9TL4Sh8L6p3LPcjHAHU53X964jRDnTv5QTvJJkZMM3NTM0yPgrf1vn2ulhefoK3qFd4DdPKsWj4N_72SN9kGviLdjbTnyWiFjLkKkNn49jx8f6_huW1U1Zcn53Um3K1HrQqtCsPaSJszXZWRTGLaFZ8QF7P9lZLqU18iuo7LyRg9lehvAIcCAs9BfaTIE2A0fH_XcepcQIj2o3_WejLDzTn2bzwb10-MyeDdsPurfoE3vdQRpZFttXyNVT0hVGjM77p5ZTzjkBgL30IAjlFC09uriCZl7bg3F8xKXJfoQzmCI2UAOfxf5y4jq0Hvw5glqtBW53IQjyNnky4ygQfW_kzcf-EJP3714ow2XjHtBEU4akmT7KKo56NffN_Se12EJKyxF4XdTdDBvKR-4yXCLKt5UxqZ65Xc53loHATN=w1139-h854-no">
            <a:extLst>
              <a:ext uri="{FF2B5EF4-FFF2-40B4-BE49-F238E27FC236}">
                <a16:creationId xmlns:a16="http://schemas.microsoft.com/office/drawing/2014/main" id="{FEC6AE44-42D6-4AC7-A3F8-23A4467D903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642" r="12757"/>
          <a:stretch/>
        </p:blipFill>
        <p:spPr>
          <a:xfrm>
            <a:off x="1499231" y="3635515"/>
            <a:ext cx="2349930" cy="272729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293;p41">
            <a:extLst>
              <a:ext uri="{FF2B5EF4-FFF2-40B4-BE49-F238E27FC236}">
                <a16:creationId xmlns:a16="http://schemas.microsoft.com/office/drawing/2014/main" id="{CB245EEC-3719-40CC-94ED-F4D9D648B9C5}"/>
              </a:ext>
            </a:extLst>
          </p:cNvPr>
          <p:cNvSpPr txBox="1"/>
          <p:nvPr/>
        </p:nvSpPr>
        <p:spPr>
          <a:xfrm>
            <a:off x="22530" y="111307"/>
            <a:ext cx="3219424" cy="69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3200" dirty="0">
                <a:solidFill>
                  <a:schemeClr val="bg2"/>
                </a:solidFill>
                <a:latin typeface="Corbel"/>
                <a:ea typeface="Corbel"/>
                <a:cs typeface="Corbel"/>
                <a:sym typeface="Corbel"/>
              </a:rPr>
              <a:t>Active Projects:</a:t>
            </a:r>
            <a:endParaRPr sz="3200" i="0" u="none" strike="noStrike" cap="none" dirty="0">
              <a:solidFill>
                <a:schemeClr val="bg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" name="Google Shape;293;p41">
            <a:extLst>
              <a:ext uri="{FF2B5EF4-FFF2-40B4-BE49-F238E27FC236}">
                <a16:creationId xmlns:a16="http://schemas.microsoft.com/office/drawing/2014/main" id="{4F9FE1C2-F9C5-417C-BDBF-62A15F29CB04}"/>
              </a:ext>
            </a:extLst>
          </p:cNvPr>
          <p:cNvSpPr txBox="1"/>
          <p:nvPr/>
        </p:nvSpPr>
        <p:spPr>
          <a:xfrm>
            <a:off x="1284005" y="6362806"/>
            <a:ext cx="2571980" cy="39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NERF Turret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Google Shape;293;p41">
            <a:extLst>
              <a:ext uri="{FF2B5EF4-FFF2-40B4-BE49-F238E27FC236}">
                <a16:creationId xmlns:a16="http://schemas.microsoft.com/office/drawing/2014/main" id="{42997757-5FA7-4DF2-B0CB-F0F54970AFFC}"/>
              </a:ext>
            </a:extLst>
          </p:cNvPr>
          <p:cNvSpPr txBox="1"/>
          <p:nvPr/>
        </p:nvSpPr>
        <p:spPr>
          <a:xfrm>
            <a:off x="5313824" y="6362806"/>
            <a:ext cx="1743902" cy="39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b="0" i="0" u="none" strike="noStrike" cap="none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Tesla Coil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8" name="Google Shape;321;p44">
            <a:extLst>
              <a:ext uri="{FF2B5EF4-FFF2-40B4-BE49-F238E27FC236}">
                <a16:creationId xmlns:a16="http://schemas.microsoft.com/office/drawing/2014/main" id="{FE0A13F4-5898-4106-8A63-A6013FA6014A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33642" r="19536" b="15632"/>
          <a:stretch/>
        </p:blipFill>
        <p:spPr>
          <a:xfrm>
            <a:off x="4766905" y="3806119"/>
            <a:ext cx="2837740" cy="2556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38;p46" descr="A picture containing indoor, floor, table, wall&#10;&#10;Description generated with very high confidence">
            <a:extLst>
              <a:ext uri="{FF2B5EF4-FFF2-40B4-BE49-F238E27FC236}">
                <a16:creationId xmlns:a16="http://schemas.microsoft.com/office/drawing/2014/main" id="{56BFF08A-5E85-42E8-8693-E5FAD5C3D25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133342" y="3753209"/>
            <a:ext cx="3479462" cy="260959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93;p41">
            <a:extLst>
              <a:ext uri="{FF2B5EF4-FFF2-40B4-BE49-F238E27FC236}">
                <a16:creationId xmlns:a16="http://schemas.microsoft.com/office/drawing/2014/main" id="{00971D9C-F003-4488-ABAB-C1889B3B773D}"/>
              </a:ext>
            </a:extLst>
          </p:cNvPr>
          <p:cNvSpPr txBox="1"/>
          <p:nvPr/>
        </p:nvSpPr>
        <p:spPr>
          <a:xfrm>
            <a:off x="8715490" y="6362806"/>
            <a:ext cx="2571980" cy="69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"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</a:pPr>
            <a:r>
              <a:rPr lang="en-US" sz="2000" dirty="0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3D Printer Enclosure</a:t>
            </a:r>
            <a:endParaRPr sz="2000" b="0" i="0" u="none" strike="noStrike" cap="none" dirty="0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/>
          <p:nvPr/>
        </p:nvSpPr>
        <p:spPr>
          <a:xfrm>
            <a:off x="6892290" y="0"/>
            <a:ext cx="5299710" cy="6858000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 idx="4294967295"/>
          </p:nvPr>
        </p:nvSpPr>
        <p:spPr>
          <a:xfrm>
            <a:off x="1200150" y="2320222"/>
            <a:ext cx="4505325" cy="150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rbe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MORE INFORMATION ABOUT SPARC</a:t>
            </a:r>
            <a:endParaRPr>
              <a:latin typeface="Corbel" panose="020B0503020204020204" pitchFamily="34" charset="0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body" idx="4294967295"/>
          </p:nvPr>
        </p:nvSpPr>
        <p:spPr>
          <a:xfrm>
            <a:off x="8863013" y="300038"/>
            <a:ext cx="3328987" cy="6557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Website</a:t>
            </a:r>
            <a:endParaRPr>
              <a:latin typeface="Corbel" panose="020B0503020204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0" i="0" u="sng" strike="noStrike" cap="none">
                <a:solidFill>
                  <a:schemeClr val="hlink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  <a:hlinkClick r:id="rId3"/>
              </a:rPr>
              <a:t>http://sparc.eng.auburn.edu/</a:t>
            </a:r>
            <a:endParaRPr sz="1600" b="0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Github</a:t>
            </a:r>
            <a:endParaRPr>
              <a:latin typeface="Corbel" panose="020B0503020204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n-US" sz="1600" b="0" i="0" u="sng" strike="noStrike" cap="none">
                <a:solidFill>
                  <a:schemeClr val="hlink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  <a:hlinkClick r:id="rId4"/>
              </a:rPr>
              <a:t>https://github.com/SPARC-Auburn</a:t>
            </a:r>
            <a:endParaRPr sz="1600" b="0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Slack</a:t>
            </a:r>
            <a:endParaRPr>
              <a:latin typeface="Corbel" panose="020B0503020204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  <a:hlinkClick r:id="rId5"/>
              </a:rPr>
              <a:t>https://sparc-auburn.slack.com/</a:t>
            </a:r>
            <a:endParaRPr sz="1800" b="0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800" b="1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Email</a:t>
            </a:r>
            <a:endParaRPr>
              <a:latin typeface="Corbel" panose="020B0503020204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  <a:hlinkClick r:id="rId6"/>
              </a:rPr>
              <a:t>sparc.auburn@gmail.com</a:t>
            </a:r>
            <a:endParaRPr sz="1800" b="0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chemeClr val="dk1"/>
              </a:solidFill>
              <a:latin typeface="Corbel" panose="020B0503020204020204" pitchFamily="34" charset="0"/>
              <a:ea typeface="Corbel"/>
              <a:cs typeface="Corbel"/>
              <a:sym typeface="Corbel"/>
            </a:endParaRPr>
          </a:p>
        </p:txBody>
      </p:sp>
      <p:pic>
        <p:nvPicPr>
          <p:cNvPr id="250" name="Google Shape;250;p35" descr="Related imag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735521" y="3343473"/>
            <a:ext cx="885295" cy="885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5" descr="Image result for link log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735521" y="507209"/>
            <a:ext cx="908637" cy="382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5" descr="Image result for github logo"/>
          <p:cNvPicPr preferRelativeResize="0"/>
          <p:nvPr/>
        </p:nvPicPr>
        <p:blipFill rotWithShape="1">
          <a:blip r:embed="rId9">
            <a:alphaModFix/>
          </a:blip>
          <a:srcRect l="9079" t="10714" r="10229" b="9815"/>
          <a:stretch/>
        </p:blipFill>
        <p:spPr>
          <a:xfrm>
            <a:off x="7671570" y="1770390"/>
            <a:ext cx="1002879" cy="987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5" descr="Image result for google inbox logo"/>
          <p:cNvPicPr preferRelativeResize="0"/>
          <p:nvPr/>
        </p:nvPicPr>
        <p:blipFill rotWithShape="1">
          <a:blip r:embed="rId10">
            <a:alphaModFix/>
          </a:blip>
          <a:srcRect l="19779" r="19779"/>
          <a:stretch/>
        </p:blipFill>
        <p:spPr>
          <a:xfrm>
            <a:off x="7721422" y="4753122"/>
            <a:ext cx="950191" cy="1179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Corbel"/>
              <a:buNone/>
            </a:pPr>
            <a:r>
              <a:rPr lang="en-US" sz="6000" b="0" i="0" u="none" strike="noStrike" cap="none">
                <a:solidFill>
                  <a:schemeClr val="dk2"/>
                </a:solidFill>
                <a:latin typeface="Corbel" panose="020B0503020204020204" pitchFamily="34" charset="0"/>
                <a:ea typeface="Corbel"/>
                <a:cs typeface="Corbel"/>
                <a:sym typeface="Corbel"/>
              </a:rPr>
              <a:t>QUESTIONS?</a:t>
            </a:r>
            <a:endParaRPr>
              <a:latin typeface="Corbel" panose="020B0503020204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nded">
  <a:themeElements>
    <a:clrScheme name="Auburn 2">
      <a:dk1>
        <a:srgbClr val="2D2D2D"/>
      </a:dk1>
      <a:lt1>
        <a:srgbClr val="FFFFFF"/>
      </a:lt1>
      <a:dk2>
        <a:srgbClr val="DD5515"/>
      </a:dk2>
      <a:lt2>
        <a:srgbClr val="DFE3E5"/>
      </a:lt2>
      <a:accent1>
        <a:srgbClr val="DD5515"/>
      </a:accent1>
      <a:accent2>
        <a:srgbClr val="03244D"/>
      </a:accent2>
      <a:accent3>
        <a:srgbClr val="496E9C"/>
      </a:accent3>
      <a:accent4>
        <a:srgbClr val="FCA48C"/>
      </a:accent4>
      <a:accent5>
        <a:srgbClr val="DD5515"/>
      </a:accent5>
      <a:accent6>
        <a:srgbClr val="03244D"/>
      </a:accent6>
      <a:hlink>
        <a:srgbClr val="496E9C"/>
      </a:hlink>
      <a:folHlink>
        <a:srgbClr val="496E9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anded">
  <a:themeElements>
    <a:clrScheme name="Auburn 2">
      <a:dk1>
        <a:srgbClr val="2D2D2D"/>
      </a:dk1>
      <a:lt1>
        <a:srgbClr val="FFFFFF"/>
      </a:lt1>
      <a:dk2>
        <a:srgbClr val="DD5515"/>
      </a:dk2>
      <a:lt2>
        <a:srgbClr val="DFE3E5"/>
      </a:lt2>
      <a:accent1>
        <a:srgbClr val="DD5515"/>
      </a:accent1>
      <a:accent2>
        <a:srgbClr val="03244D"/>
      </a:accent2>
      <a:accent3>
        <a:srgbClr val="496E9C"/>
      </a:accent3>
      <a:accent4>
        <a:srgbClr val="FCA48C"/>
      </a:accent4>
      <a:accent5>
        <a:srgbClr val="DD5515"/>
      </a:accent5>
      <a:accent6>
        <a:srgbClr val="03244D"/>
      </a:accent6>
      <a:hlink>
        <a:srgbClr val="496E9C"/>
      </a:hlink>
      <a:folHlink>
        <a:srgbClr val="496E9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Banded">
  <a:themeElements>
    <a:clrScheme name="Auburn 2">
      <a:dk1>
        <a:srgbClr val="2D2D2D"/>
      </a:dk1>
      <a:lt1>
        <a:srgbClr val="FFFFFF"/>
      </a:lt1>
      <a:dk2>
        <a:srgbClr val="DD5515"/>
      </a:dk2>
      <a:lt2>
        <a:srgbClr val="DFE3E5"/>
      </a:lt2>
      <a:accent1>
        <a:srgbClr val="DD5515"/>
      </a:accent1>
      <a:accent2>
        <a:srgbClr val="03244D"/>
      </a:accent2>
      <a:accent3>
        <a:srgbClr val="496E9C"/>
      </a:accent3>
      <a:accent4>
        <a:srgbClr val="FCA48C"/>
      </a:accent4>
      <a:accent5>
        <a:srgbClr val="DD5515"/>
      </a:accent5>
      <a:accent6>
        <a:srgbClr val="03244D"/>
      </a:accent6>
      <a:hlink>
        <a:srgbClr val="496E9C"/>
      </a:hlink>
      <a:folHlink>
        <a:srgbClr val="496E9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199</Words>
  <Application>Microsoft Office PowerPoint</Application>
  <PresentationFormat>Widescreen</PresentationFormat>
  <Paragraphs>43</Paragraphs>
  <Slides>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Corbel</vt:lpstr>
      <vt:lpstr>Calibri</vt:lpstr>
      <vt:lpstr>Arial</vt:lpstr>
      <vt:lpstr>Noto Sans Symbols</vt:lpstr>
      <vt:lpstr>Banded</vt:lpstr>
      <vt:lpstr>Banded</vt:lpstr>
      <vt:lpstr>1_Banded</vt:lpstr>
      <vt:lpstr>ABOUT SPARC</vt:lpstr>
      <vt:lpstr>OUR  LAB</vt:lpstr>
      <vt:lpstr>HOW TO BECOME A MEMBER</vt:lpstr>
      <vt:lpstr>Projects</vt:lpstr>
      <vt:lpstr>MORE INFORMATION ABOUT SPARC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TO:</dc:title>
  <dc:creator>Matthew Castleberry</dc:creator>
  <cp:lastModifiedBy>Matthew Castleberry</cp:lastModifiedBy>
  <cp:revision>10</cp:revision>
  <dcterms:created xsi:type="dcterms:W3CDTF">2018-09-18T02:28:18Z</dcterms:created>
  <dcterms:modified xsi:type="dcterms:W3CDTF">2018-09-19T02:59:17Z</dcterms:modified>
</cp:coreProperties>
</file>